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774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776" r:id="rId45"/>
    <p:sldId id="302" r:id="rId46"/>
    <p:sldId id="303" r:id="rId47"/>
    <p:sldId id="304" r:id="rId48"/>
    <p:sldId id="306" r:id="rId49"/>
    <p:sldId id="307" r:id="rId50"/>
    <p:sldId id="777" r:id="rId51"/>
    <p:sldId id="775" r:id="rId52"/>
    <p:sldId id="773" r:id="rId53"/>
    <p:sldId id="778" r:id="rId5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4"/>
    <p:restoredTop sz="94690"/>
  </p:normalViewPr>
  <p:slideViewPr>
    <p:cSldViewPr snapToGrid="0" snapToObjects="1">
      <p:cViewPr varScale="1">
        <p:scale>
          <a:sx n="114" d="100"/>
          <a:sy n="114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c62e42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c62e42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9ad4fb0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9ad4fb0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9ad4fb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b9ad4fb0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9ad4fb0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9ad4fb0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9ad4fb0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9ad4fb0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9ad4fb0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b9ad4fb0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9ad4fb0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9ad4fb0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9ad4fb0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9ad4fb0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9ad4fb0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9ad4fb0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9ad4fb0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9ad4fb0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9ad4fb0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9ad4fb0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9ad4fb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9ad4fb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b9ad4fb0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b9ad4fb0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9ad4fb0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9ad4fb0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9ad4fb0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9ad4fb0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9ad4fb0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9ad4fb0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b9ad4fb0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b9ad4fb0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b9ad4fb0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b9ad4fb0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b9ad4fb0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b9ad4fb0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9ad4fb0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9ad4fb0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9ad4fb0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9ad4fb0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b9ad4fb0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b9ad4fb0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9ad4fb0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b9ad4fb0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9ad4fb0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9ad4fb0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9ad4fb0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b9ad4fb0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b9ad4fb0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b9ad4fb0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b9ad4fb0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b9ad4fb0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b9ad4fb0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b9ad4fb0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9ad4fb0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9ad4fb0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b9ad4fb0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b9ad4fb0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9ad4fb0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9ad4fb0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b9ad4fb0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b9ad4fb0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b9ad4fb0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b9ad4fb0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b9ad4fb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b9ad4fb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b9ad4fb01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b9ad4fb01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b9ad4fb0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b9ad4fb0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9ad4fb0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b9ad4fb0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b9ad4fb0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b9ad4fb0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/>
              <a:t>Coderbits</a:t>
            </a:r>
            <a:r>
              <a:rPr lang="en-US" dirty="0"/>
              <a:t> is a site that builds intelligent portfolios for software developers and designers.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9ad4fb0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9ad4fb01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latest development and design tips, tools, and projects from our developer community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b9ad4fb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b9ad4fb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Geeklist</a:t>
            </a:r>
            <a:r>
              <a:rPr lang="en-US" dirty="0"/>
              <a:t> is a social network for developers.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9ad4fb0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b9ad4fb0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42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b9ad4fb01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b9ad4fb01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9ad4fb0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9ad4fb0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9ad4fb01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9ad4fb01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b9ad4fb0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b9ad4fb0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9ad4fb01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9ad4fb01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9ad4fb0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9ad4fb0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6878-EFA0-AB47-82BF-3A0F3446DF65}" type="datetime1">
              <a:rPr lang="en-US" smtClean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2016, Stevens Institute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DFB5B-4FFC-4C4E-B6E6-F7F3849D0C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9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seah.com/node/the-emergent-task-plann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utexas.edu/2017/06/26/the-mere-presence-of-your-smartphone-reduces-brain-pow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eliberate-wor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vidseah.com/node/the-emergent-task-planner" TargetMode="External"/><Relationship Id="rId4" Type="http://schemas.openxmlformats.org/officeDocument/2006/relationships/hyperlink" Target="http://calnewport.com/books/deep-work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ivate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atime.com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github-wont-help-with-hirin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nf.researchr.org/details/icse-2020/icse-2020-papers/16/Context-aware-In-process-Crowdworker-Recommendation" TargetMode="Externa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vasiles.github.io/slides/icse16talk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/>
              <a:t>Productivity: Personal and Social Software Processes</a:t>
            </a:r>
            <a:endParaRPr sz="4400" dirty="0"/>
          </a:p>
        </p:txBody>
      </p:sp>
      <p:sp>
        <p:nvSpPr>
          <p:cNvPr id="74" name="Google Shape;74;p20"/>
          <p:cNvSpPr txBox="1"/>
          <p:nvPr/>
        </p:nvSpPr>
        <p:spPr>
          <a:xfrm>
            <a:off x="1289785" y="4474625"/>
            <a:ext cx="7305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Slides adopted from Prof. Chris </a:t>
            </a:r>
            <a:r>
              <a:rPr lang="en" dirty="0" err="1"/>
              <a:t>Parnin</a:t>
            </a:r>
            <a:r>
              <a:rPr lang="en" dirty="0"/>
              <a:t>, some material based on Watts Humphrey’s notes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Data-Driven </a:t>
            </a:r>
            <a:r>
              <a:rPr lang="en" dirty="0" err="1"/>
              <a:t>Productivty</a:t>
            </a:r>
            <a:r>
              <a:rPr lang="en" dirty="0"/>
              <a:t> Studies</a:t>
            </a:r>
            <a:endParaRPr dirty="0"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575" y="1295625"/>
            <a:ext cx="171450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331" y="1318238"/>
            <a:ext cx="2128838" cy="96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2434025"/>
            <a:ext cx="2434800" cy="15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6806" y="2434025"/>
            <a:ext cx="3353969" cy="15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875" y="1045157"/>
            <a:ext cx="1699475" cy="14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8">
            <a:alphaModFix/>
          </a:blip>
          <a:srcRect l="12321" t="13698" r="4087" b="24705"/>
          <a:stretch/>
        </p:blipFill>
        <p:spPr>
          <a:xfrm>
            <a:off x="5717200" y="1071638"/>
            <a:ext cx="2264450" cy="13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1301" y="2736754"/>
            <a:ext cx="2558524" cy="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3201" y="1504675"/>
            <a:ext cx="1467750" cy="11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11223" y="3221823"/>
            <a:ext cx="2481091" cy="13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 descr="tasklights.gif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4238091"/>
            <a:ext cx="1467750" cy="82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49026" y="4168713"/>
            <a:ext cx="964400" cy="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51188" y="4293713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21721" y="3979625"/>
            <a:ext cx="1981200" cy="1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Two Modes of 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00" y="1414125"/>
            <a:ext cx="2293949" cy="26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324" y="1527300"/>
            <a:ext cx="2528148" cy="25281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1623825" y="4268125"/>
            <a:ext cx="12447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TODO</a:t>
            </a:r>
            <a:endParaRPr sz="2400" u="sng"/>
          </a:p>
        </p:txBody>
      </p:sp>
      <p:sp>
        <p:nvSpPr>
          <p:cNvPr id="188" name="Google Shape;188;p34"/>
          <p:cNvSpPr txBox="1"/>
          <p:nvPr/>
        </p:nvSpPr>
        <p:spPr>
          <a:xfrm>
            <a:off x="6301525" y="4268125"/>
            <a:ext cx="783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DO</a:t>
            </a:r>
            <a:endParaRPr sz="2400" u="sn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</a:t>
            </a:r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2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Useful </a:t>
            </a:r>
            <a:r>
              <a:rPr lang="en" i="1" dirty="0"/>
              <a:t>paper</a:t>
            </a:r>
            <a:r>
              <a:rPr lang="en" dirty="0"/>
              <a:t> tool for tracking items for the day.</a:t>
            </a:r>
            <a:endParaRPr dirty="0"/>
          </a:p>
        </p:txBody>
      </p:sp>
      <p:sp>
        <p:nvSpPr>
          <p:cNvPr id="196" name="Google Shape;196;p35"/>
          <p:cNvSpPr txBox="1"/>
          <p:nvPr/>
        </p:nvSpPr>
        <p:spPr>
          <a:xfrm>
            <a:off x="311700" y="3759175"/>
            <a:ext cx="81192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https://davidseah.com/node/the-emergent-task-planner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E4BE8E-C3C3-BA43-BBF0-8113B47B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65" y="574625"/>
            <a:ext cx="4934415" cy="3289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Deliberate Work</a:t>
            </a:r>
            <a:endParaRPr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Work frequently and deliberately on goals that matter.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879"/>
            <a:ext cx="9144000" cy="293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Deliberate Work Day</a:t>
            </a:r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body" idx="1"/>
          </p:nvPr>
        </p:nvSpPr>
        <p:spPr>
          <a:xfrm>
            <a:off x="101825" y="113470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u="sng" dirty="0"/>
              <a:t>Before working:</a:t>
            </a:r>
            <a:endParaRPr sz="2800" u="sng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2800" dirty="0"/>
              <a:t>No checking email when you first wake up.</a:t>
            </a:r>
            <a:endParaRPr sz="28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800" dirty="0"/>
              <a:t>Have a clear goal for the day: </a:t>
            </a:r>
            <a:r>
              <a:rPr lang="en" sz="2800" i="1" dirty="0"/>
              <a:t>Working on introduction for ICSE paper.</a:t>
            </a:r>
            <a:endParaRPr sz="2800" i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800" dirty="0"/>
              <a:t>No urgent tasks for the day. Too much </a:t>
            </a:r>
            <a:r>
              <a:rPr lang="en" sz="2800" u="sng" dirty="0"/>
              <a:t>stress kills deep focus</a:t>
            </a:r>
            <a:r>
              <a:rPr lang="en" sz="2800" dirty="0"/>
              <a:t>.</a:t>
            </a:r>
            <a:endParaRPr sz="28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800" dirty="0"/>
              <a:t>Clearing space: No meetings in middle of day.</a:t>
            </a:r>
            <a:endParaRPr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Deliberate Work Day</a:t>
            </a:r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u="sng" dirty="0"/>
              <a:t>Getting into Focus: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Your primary challenge is getting motivation to work on something hard and uncertain. Your brain requires about 15 minutes to switch attention to a task.</a:t>
            </a:r>
            <a:endParaRPr sz="20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000" dirty="0"/>
              <a:t>Start with the simplest task possible: Do basic environment preparation (open up word document, Eclipse, find instructions in Browser).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000" dirty="0"/>
              <a:t>Wait 15 minutes before working.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000" dirty="0"/>
              <a:t>Do a very simple task related to your main goal.</a:t>
            </a:r>
            <a:endParaRPr sz="2000" dirty="0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363" y="3400425"/>
            <a:ext cx="8286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6567213" y="4200525"/>
            <a:ext cx="1185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Light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225" y="3533963"/>
            <a:ext cx="1185000" cy="66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/>
        </p:nvSpPr>
        <p:spPr>
          <a:xfrm>
            <a:off x="7752213" y="4200525"/>
            <a:ext cx="1185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Pomodoro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126" y="0"/>
            <a:ext cx="1241726" cy="19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Deliberate Work Day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Working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Work 2-4 hours on your goal. Brain can only focus on intense task work for about 4 hours. Will take several weeks before you can reach this level of work.</a:t>
            </a: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Ignore external sources. Pause Inbox on email/snooze notifications.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Put phone physically away (in bag). [improves focus]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Do a very simple task related to your main goal.</a:t>
            </a:r>
            <a:endParaRPr sz="2400"/>
          </a:p>
        </p:txBody>
      </p:sp>
      <p:sp>
        <p:nvSpPr>
          <p:cNvPr id="227" name="Google Shape;227;p39"/>
          <p:cNvSpPr txBox="1"/>
          <p:nvPr/>
        </p:nvSpPr>
        <p:spPr>
          <a:xfrm>
            <a:off x="530250" y="4568875"/>
            <a:ext cx="8083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https://news.utexas.edu/2017/06/26/the-mere-presence-of-your-smartphone-reduces-brain-power/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Deliberate Work Day</a:t>
            </a: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Advanced Strategy: 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u="sng" dirty="0"/>
              <a:t>Location-boxing</a:t>
            </a:r>
            <a:r>
              <a:rPr lang="en" sz="2800" dirty="0"/>
              <a:t> </a:t>
            </a:r>
            <a:endParaRPr sz="28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2800" dirty="0"/>
              <a:t>Learn to associate certain types of places for types of work (Library =&gt; writing, Cup of Joe: Coffee Shop =&gt; coding, etc.)</a:t>
            </a:r>
            <a:endParaRPr sz="28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800" dirty="0"/>
              <a:t>Switch locations when you switch tasks. This will give you a bonus in motivation, plus chance to reflect on progress.</a:t>
            </a:r>
            <a:endParaRPr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Deliberate Work Day</a:t>
            </a: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Stopping</a:t>
            </a:r>
            <a:r>
              <a:rPr lang="en"/>
              <a:t>: 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Learn to when your energy levels has depleted.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Deliberate Work sessions</a:t>
            </a:r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1556"/>
            <a:ext cx="9143999" cy="170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</a:t>
            </a:r>
            <a:endParaRPr dirty="0"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makes you most unproductive?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Groups of 3-4</a:t>
            </a:r>
            <a:r>
              <a:rPr lang="en" dirty="0"/>
              <a:t>: Discuss within group what makes you unproductive and how to improve.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Share</a:t>
            </a:r>
            <a:r>
              <a:rPr lang="en" dirty="0"/>
              <a:t>: Some examples with class.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and constraints</a:t>
            </a: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 working at (late) night: Only able to work from 9:30am–5pm during the week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Have to time commute via </a:t>
            </a:r>
            <a:r>
              <a:rPr lang="en" sz="2400" u="sng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walking/biking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into work(space)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Being able to limit schedule and communication.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days</a:t>
            </a:r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Helping others be productive.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TODO mode ON.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2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Implications and Issues</a:t>
            </a:r>
            <a:endParaRPr b="1" dirty="0"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Expensive to be working in coffee shop + weight gain.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Need to balance personal productivity goals with other external needs.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Less time in office/interaction with others.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Make sure to allocate time every week to work deliberately on an important goal.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 strategies to keep you focused and motivated.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Stop early, work-stress free.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Beware of the costs to yourself and others with deep focus.</a:t>
            </a:r>
            <a:endParaRPr sz="1600" i="1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READ MORE: </a:t>
            </a:r>
            <a:endParaRPr sz="1600" i="1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u="sng" dirty="0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http://bit.ly/deliberate-work</a:t>
            </a:r>
            <a:endParaRPr sz="3000" u="sng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u="sng" dirty="0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http://calnewport.com/books/deep-work/</a:t>
            </a:r>
            <a:endParaRPr sz="3000" u="sng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Task planner:</a:t>
            </a:r>
            <a:r>
              <a:rPr lang="en" sz="3000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400" u="sng" dirty="0">
                <a:solidFill>
                  <a:schemeClr val="accent5"/>
                </a:solidFill>
                <a:hlinkClick r:id="rId5"/>
              </a:rPr>
              <a:t>https://davidseah.com/node/the-emergent-task-planner</a:t>
            </a:r>
            <a:endParaRPr sz="3000" u="sng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u="sng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i="1" u="sng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u="sng" dirty="0"/>
              <a:t>Groups of 3-4</a:t>
            </a:r>
            <a:r>
              <a:rPr lang="en" dirty="0"/>
              <a:t>: Discuss some strategies you might find useful for completing your work.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Share:</a:t>
            </a:r>
            <a:r>
              <a:rPr lang="en" dirty="0"/>
              <a:t> some with the class.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methods</a:t>
            </a:r>
            <a:endParaRPr/>
          </a:p>
        </p:txBody>
      </p:sp>
      <p:sp>
        <p:nvSpPr>
          <p:cNvPr id="282" name="Google Shape;282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 Software Process (PSP)</a:t>
            </a:r>
            <a:endParaRPr dirty="0"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545766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Watts Humphrey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Plan, measure, track program quality throughout the lifecycle of a project.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Analyze metrics and use the results to improve process.</a:t>
            </a:r>
            <a:endParaRPr sz="2800" dirty="0"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976" y="1458100"/>
            <a:ext cx="1517251" cy="211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PSP SEI Training Course</a:t>
            </a:r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Engineers write 10 programs.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They start with current skills.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They gather data on every program.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They use PSP to reflect on previous program.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After course, they understand how reflection =&gt; better work.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 Forms</a:t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100"/>
            <a:ext cx="3606574" cy="3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975" y="1810450"/>
            <a:ext cx="3573125" cy="32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650" y="153325"/>
            <a:ext cx="3318951" cy="27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/>
          <p:nvPr/>
        </p:nvSpPr>
        <p:spPr>
          <a:xfrm>
            <a:off x="4394375" y="3076725"/>
            <a:ext cx="154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EFEFEF"/>
                </a:highlight>
              </a:rPr>
              <a:t>BUGS</a:t>
            </a:r>
            <a:endParaRPr sz="2400">
              <a:solidFill>
                <a:srgbClr val="FF0000"/>
              </a:solidFill>
              <a:highlight>
                <a:srgbClr val="EFEFEF"/>
              </a:highlight>
            </a:endParaRPr>
          </a:p>
        </p:txBody>
      </p:sp>
      <p:sp>
        <p:nvSpPr>
          <p:cNvPr id="305" name="Google Shape;305;p51"/>
          <p:cNvSpPr txBox="1"/>
          <p:nvPr/>
        </p:nvSpPr>
        <p:spPr>
          <a:xfrm>
            <a:off x="1015200" y="2205775"/>
            <a:ext cx="154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EFEFEF"/>
                </a:highlight>
              </a:rPr>
              <a:t>Plans</a:t>
            </a:r>
            <a:endParaRPr sz="2400">
              <a:solidFill>
                <a:srgbClr val="FF0000"/>
              </a:solidFill>
              <a:highlight>
                <a:srgbClr val="EFEFEF"/>
              </a:highlight>
            </a:endParaRPr>
          </a:p>
        </p:txBody>
      </p:sp>
      <p:sp>
        <p:nvSpPr>
          <p:cNvPr id="306" name="Google Shape;306;p51"/>
          <p:cNvSpPr txBox="1"/>
          <p:nvPr/>
        </p:nvSpPr>
        <p:spPr>
          <a:xfrm>
            <a:off x="5939375" y="1208313"/>
            <a:ext cx="154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EFEFEF"/>
                </a:highlight>
              </a:rPr>
              <a:t>Time Tracking</a:t>
            </a:r>
            <a:endParaRPr sz="2400">
              <a:solidFill>
                <a:srgbClr val="FF0000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Estimation (minutes) </a:t>
            </a:r>
            <a:endParaRPr/>
          </a:p>
        </p:txBody>
      </p:sp>
      <p:pic>
        <p:nvPicPr>
          <p:cNvPr id="312" name="Google Shape;3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75" y="1195825"/>
            <a:ext cx="63912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Productivity Drains in Workplace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Interruptions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 Fragmentation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 Fatigue; Motivation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Delayed Feedback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75" y="1017950"/>
            <a:ext cx="5939074" cy="40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Productivity (LOC)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PSP + Team Software Process (TSP)</a:t>
            </a:r>
            <a:endParaRPr/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75" y="1116875"/>
            <a:ext cx="6081438" cy="40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4"/>
          <p:cNvSpPr txBox="1"/>
          <p:nvPr/>
        </p:nvSpPr>
        <p:spPr>
          <a:xfrm>
            <a:off x="1973125" y="2140325"/>
            <a:ext cx="19665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Personal measures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Process discipline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Estimating &amp; planning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Quality management</a:t>
            </a:r>
            <a:endParaRPr sz="1200"/>
          </a:p>
        </p:txBody>
      </p:sp>
      <p:sp>
        <p:nvSpPr>
          <p:cNvPr id="326" name="Google Shape;326;p54"/>
          <p:cNvSpPr txBox="1"/>
          <p:nvPr/>
        </p:nvSpPr>
        <p:spPr>
          <a:xfrm>
            <a:off x="4112025" y="2140325"/>
            <a:ext cx="19665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goals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roles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process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plan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Balanced plan</a:t>
            </a:r>
            <a:endParaRPr sz="1200"/>
          </a:p>
        </p:txBody>
      </p:sp>
      <p:sp>
        <p:nvSpPr>
          <p:cNvPr id="327" name="Google Shape;327;p54"/>
          <p:cNvSpPr txBox="1"/>
          <p:nvPr/>
        </p:nvSpPr>
        <p:spPr>
          <a:xfrm>
            <a:off x="6250925" y="2140325"/>
            <a:ext cx="19665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Risk analysis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communication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coordination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Status tracking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reporting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BF99-B901-1442-AD0C-EAB3DCA1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Capability Maturity Model Integrated (CMMI)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192F3-877B-1040-8415-BA02A7D2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0442"/>
            <a:ext cx="3213100" cy="22352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C7E6839-C129-8543-984A-4ADC1E75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80" y="1427357"/>
            <a:ext cx="4120919" cy="25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Versions</a:t>
            </a:r>
            <a:endParaRPr dirty="0"/>
          </a:p>
        </p:txBody>
      </p:sp>
      <p:sp>
        <p:nvSpPr>
          <p:cNvPr id="333" name="Google Shape;333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828156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Automatic Metric collection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Codealike</a:t>
            </a:r>
            <a:endParaRPr dirty="0"/>
          </a:p>
        </p:txBody>
      </p:sp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662" y="2571750"/>
            <a:ext cx="3056674" cy="2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048688"/>
            <a:ext cx="44005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375" y="433100"/>
            <a:ext cx="3399249" cy="22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Codeivate</a:t>
            </a:r>
            <a:r>
              <a:rPr lang="en" dirty="0"/>
              <a:t> (for Sublime Text 2+3)</a:t>
            </a:r>
            <a:endParaRPr dirty="0"/>
          </a:p>
        </p:txBody>
      </p:sp>
      <p:sp>
        <p:nvSpPr>
          <p:cNvPr id="347" name="Google Shape;347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http://www.codeivate.com/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8" name="Google Shape;34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00" y="2243038"/>
            <a:ext cx="64293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175" y="1153325"/>
            <a:ext cx="5352275" cy="19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/>
        </p:nvSpPr>
        <p:spPr>
          <a:xfrm>
            <a:off x="3871800" y="3387275"/>
            <a:ext cx="51402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See also: </a:t>
            </a:r>
            <a:r>
              <a:rPr lang="en" sz="3000" u="sng">
                <a:solidFill>
                  <a:schemeClr val="hlink"/>
                </a:solidFill>
                <a:hlinkClick r:id="rId6"/>
              </a:rPr>
              <a:t>https://wakatime.com/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autogit</a:t>
            </a:r>
            <a:r>
              <a:rPr lang="en" dirty="0"/>
              <a:t> + </a:t>
            </a:r>
            <a:r>
              <a:rPr lang="en" dirty="0" err="1"/>
              <a:t>automark</a:t>
            </a:r>
            <a:endParaRPr dirty="0"/>
          </a:p>
        </p:txBody>
      </p:sp>
      <p:sp>
        <p:nvSpPr>
          <p:cNvPr id="363" name="Google Shape;363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040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Bugs, churn, etc.</a:t>
            </a:r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850" y="1283425"/>
            <a:ext cx="5253819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370" name="Google Shape;370;p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u="sng" dirty="0"/>
              <a:t>Groups of 3-4</a:t>
            </a:r>
            <a:r>
              <a:rPr lang="en" dirty="0"/>
              <a:t>: What might be some good things related to tracking progress.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issues might you have with using PSP in your own work?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US" u="sng"/>
              <a:t>Share:</a:t>
            </a:r>
            <a:r>
              <a:rPr lang="en-US"/>
              <a:t> some with the class.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Software Processes</a:t>
            </a:r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Publicly sharing metrics.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Earning reputation points and badges for activity.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Signaling theory</a:t>
            </a:r>
            <a:r>
              <a:rPr lang="en"/>
              <a:t>: Possessing hard-to-earn symbols or “signals” to project status or value.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Typical productivity strategy</a:t>
            </a:r>
            <a:endParaRPr dirty="0"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Parkinson's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law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adage that "work expands so as to </a:t>
            </a: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fill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time available for its completion"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+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Procrastination</a:t>
            </a:r>
            <a:endParaRPr sz="1200" b="1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+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Murphy's Law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("If anything can go wrong, it will")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463" y="2883244"/>
            <a:ext cx="4133625" cy="21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/>
        </p:nvSpPr>
        <p:spPr>
          <a:xfrm>
            <a:off x="6144000" y="3460175"/>
            <a:ext cx="18051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Yerkes–Dodson law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82" name="Google Shape;382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" name="Google Shape;3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950" y="974488"/>
            <a:ext cx="60483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350" y="2989888"/>
            <a:ext cx="396240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3"/>
          <p:cNvSpPr txBox="1">
            <a:spLocks noGrp="1"/>
          </p:cNvSpPr>
          <p:nvPr>
            <p:ph type="body" idx="1"/>
          </p:nvPr>
        </p:nvSpPr>
        <p:spPr>
          <a:xfrm>
            <a:off x="168325" y="1200150"/>
            <a:ext cx="2984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People will consider social signals in addition to technical signals.</a:t>
            </a:r>
            <a:endParaRPr/>
          </a:p>
        </p:txBody>
      </p:sp>
      <p:pic>
        <p:nvPicPr>
          <p:cNvPr id="391" name="Google Shape;3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64" y="0"/>
            <a:ext cx="53079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/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50" y="1323075"/>
            <a:ext cx="3708875" cy="298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00" y="1284322"/>
            <a:ext cx="4486176" cy="248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Github</a:t>
            </a:r>
            <a:r>
              <a:rPr lang="en" dirty="0"/>
              <a:t> Report Card</a:t>
            </a:r>
            <a:endParaRPr dirty="0"/>
          </a:p>
        </p:txBody>
      </p:sp>
      <p:pic>
        <p:nvPicPr>
          <p:cNvPr id="5" name="Picture 4" descr="A picture containing monitor, screen, black, phone&#10;&#10;Description automatically generated">
            <a:extLst>
              <a:ext uri="{FF2B5EF4-FFF2-40B4-BE49-F238E27FC236}">
                <a16:creationId xmlns:a16="http://schemas.microsoft.com/office/drawing/2014/main" id="{DD5E3BF1-5A6E-444E-9FB8-E2F89D40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67" y="983304"/>
            <a:ext cx="2453865" cy="4160196"/>
          </a:xfrm>
          <a:prstGeom prst="rect">
            <a:avLst/>
          </a:prstGeom>
        </p:spPr>
      </p:pic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E67A590C-839D-2A43-AA8D-FF4625B0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69" y="1063378"/>
            <a:ext cx="2437191" cy="2924629"/>
          </a:xfrm>
          <a:prstGeom prst="rect">
            <a:avLst/>
          </a:prstGeom>
        </p:spPr>
      </p:pic>
      <p:pic>
        <p:nvPicPr>
          <p:cNvPr id="9" name="Picture 8" descr="A picture containing screen, sitting, food, star&#10;&#10;Description automatically generated">
            <a:extLst>
              <a:ext uri="{FF2B5EF4-FFF2-40B4-BE49-F238E27FC236}">
                <a16:creationId xmlns:a16="http://schemas.microsoft.com/office/drawing/2014/main" id="{C51CE2E3-270D-1642-B8B3-4FF4F071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91" y="1063378"/>
            <a:ext cx="2244339" cy="348184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B6AF-3205-0B4D-9BAF-24953475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TopCoder</a:t>
            </a:r>
            <a:r>
              <a:rPr lang="en-US" sz="2800" dirty="0"/>
              <a:t> Leader Board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497CE5-131C-E244-8645-E5348205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95" y="1063378"/>
            <a:ext cx="3323611" cy="377593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D2E47B-4F3F-9844-85FE-33BC6A58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01" y="0"/>
            <a:ext cx="3964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9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Masterbranch</a:t>
            </a:r>
            <a:r>
              <a:rPr lang="en" dirty="0"/>
              <a:t>              </a:t>
            </a:r>
            <a:r>
              <a:rPr lang="en" dirty="0" err="1"/>
              <a:t>Coderbits</a:t>
            </a:r>
            <a:endParaRPr dirty="0"/>
          </a:p>
        </p:txBody>
      </p:sp>
      <p:pic>
        <p:nvPicPr>
          <p:cNvPr id="412" name="Google Shape;4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75" y="1130275"/>
            <a:ext cx="4012751" cy="39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025" y="1875550"/>
            <a:ext cx="4615124" cy="27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Coderwall</a:t>
            </a:r>
            <a:endParaRPr dirty="0"/>
          </a:p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25" y="419925"/>
            <a:ext cx="53721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Geekli.st</a:t>
            </a:r>
            <a:endParaRPr dirty="0"/>
          </a:p>
        </p:txBody>
      </p:sp>
      <p:pic>
        <p:nvPicPr>
          <p:cNvPr id="425" name="Google Shape;4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2994"/>
            <a:ext cx="8229599" cy="223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Resume?</a:t>
            </a:r>
            <a:endParaRPr/>
          </a:p>
        </p:txBody>
      </p:sp>
      <p:sp>
        <p:nvSpPr>
          <p:cNvPr id="437" name="Google Shape;437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https://www.benfrederickson.com/github-wont-help-with-hiring/</a:t>
            </a:r>
            <a:endParaRPr/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00" y="1290050"/>
            <a:ext cx="8394974" cy="19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625" y="1965026"/>
            <a:ext cx="6832750" cy="20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0"/>
          <p:cNvSpPr txBox="1"/>
          <p:nvPr/>
        </p:nvSpPr>
        <p:spPr>
          <a:xfrm>
            <a:off x="1720725" y="4526250"/>
            <a:ext cx="5255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https://www.benfrederickson.com/github-wont-help-with-hiring/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8853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446" name="Google Shape;446;p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u="sng" dirty="0"/>
              <a:t>Groups of 3-4</a:t>
            </a:r>
            <a:r>
              <a:rPr lang="en" dirty="0"/>
              <a:t>: What are some neat things about social software processes?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issues may arise?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/>
              <a:t>Share:</a:t>
            </a:r>
            <a:r>
              <a:rPr lang="en-US" dirty="0"/>
              <a:t> some with the class.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Productivity Strategies</a:t>
            </a:r>
            <a:endParaRPr dirty="0"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Pomodoro; Timeboxing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Headphones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Task Paths; Location-boxing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Stress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Self-sourcing</a:t>
            </a:r>
            <a:endParaRPr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Personal trackers, metrics</a:t>
            </a:r>
            <a:endParaRPr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… anything on lifehacker…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16F-E439-3C47-A809-64C54512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Science for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33781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85DDA0-44C4-214E-B8D7-764C89881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9"/>
          <a:stretch/>
        </p:blipFill>
        <p:spPr>
          <a:xfrm>
            <a:off x="920508" y="340658"/>
            <a:ext cx="7093196" cy="46550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E563CF-51DF-BD4F-BC32-DD8687A1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779719"/>
            <a:ext cx="2680447" cy="857400"/>
          </a:xfrm>
        </p:spPr>
        <p:txBody>
          <a:bodyPr/>
          <a:lstStyle/>
          <a:p>
            <a:r>
              <a:rPr lang="en-US" sz="2800" dirty="0"/>
              <a:t>Data Science for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788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3D6E-4472-0841-851A-54C564E7E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770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iRec</a:t>
            </a:r>
            <a:r>
              <a:rPr lang="en-US" sz="3200" dirty="0"/>
              <a:t>: In-Process Worker Recommendation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405DC-8AC0-4843-A14A-7EBD8567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67" y="1084065"/>
            <a:ext cx="1652226" cy="11014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6DD43-7F52-D54F-BFB8-3FC13793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22492" y="4986425"/>
            <a:ext cx="1600200" cy="11871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342900" rtl="0" eaLnBrk="1" latinLnBrk="0" hangingPunct="1"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BDFB5B-4FFC-4C4E-B6E6-F7F3849D0CC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8EEB7-8D3B-3B48-A51B-87394D5256C9}"/>
              </a:ext>
            </a:extLst>
          </p:cNvPr>
          <p:cNvSpPr txBox="1"/>
          <p:nvPr/>
        </p:nvSpPr>
        <p:spPr>
          <a:xfrm>
            <a:off x="1432314" y="2081815"/>
            <a:ext cx="150276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“Non-Yielding Windows (NYW)”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77800-ADD8-D846-8212-6F4B62FA1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/>
          <a:stretch/>
        </p:blipFill>
        <p:spPr>
          <a:xfrm>
            <a:off x="1327228" y="2814637"/>
            <a:ext cx="1502762" cy="1101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9FE43D-6970-8F49-947D-02068672E10E}"/>
              </a:ext>
            </a:extLst>
          </p:cNvPr>
          <p:cNvSpPr txBox="1"/>
          <p:nvPr/>
        </p:nvSpPr>
        <p:spPr>
          <a:xfrm>
            <a:off x="1257393" y="3900489"/>
            <a:ext cx="181442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NYWs distribution across testing cycles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4AEB242-5E99-454C-B8F7-338B5803E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37" y="1126575"/>
            <a:ext cx="3821489" cy="3025580"/>
          </a:xfrm>
          <a:prstGeom prst="rect">
            <a:avLst/>
          </a:prstGeom>
        </p:spPr>
      </p:pic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4BB38216-45CD-5F43-9306-0E55ECB4CF79}"/>
              </a:ext>
            </a:extLst>
          </p:cNvPr>
          <p:cNvSpPr/>
          <p:nvPr/>
        </p:nvSpPr>
        <p:spPr>
          <a:xfrm>
            <a:off x="3006513" y="2474230"/>
            <a:ext cx="536787" cy="340408"/>
          </a:xfrm>
          <a:prstGeom prst="notchedRightArrow">
            <a:avLst/>
          </a:prstGeom>
          <a:gradFill>
            <a:gsLst>
              <a:gs pos="0">
                <a:srgbClr val="9D1C2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2FFAB-939D-E749-99C9-B25757B2BB9F}"/>
              </a:ext>
            </a:extLst>
          </p:cNvPr>
          <p:cNvSpPr txBox="1"/>
          <p:nvPr/>
        </p:nvSpPr>
        <p:spPr>
          <a:xfrm>
            <a:off x="802378" y="4442332"/>
            <a:ext cx="7539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5"/>
              </a:rPr>
              <a:t>https://conf.researchr.org/details/icse-2020/icse-2020-papers/16/Context-aware-In-process-Crowdworker-Recommendation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9999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16F-E439-3C47-A809-64C54512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Next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B56447-F4EB-EC40-AFCB-9C7823CBB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SSW533 – Software Measurement and Estimation </a:t>
            </a:r>
          </a:p>
          <a:p>
            <a:pPr lvl="1"/>
            <a:r>
              <a:rPr lang="en-US" sz="2000" dirty="0"/>
              <a:t>What to measure?</a:t>
            </a:r>
          </a:p>
          <a:p>
            <a:pPr lvl="1"/>
            <a:r>
              <a:rPr lang="en-US" sz="2000" dirty="0"/>
              <a:t>How to estimate?</a:t>
            </a:r>
          </a:p>
          <a:p>
            <a:pPr lvl="1"/>
            <a:r>
              <a:rPr lang="en-US" sz="2000" dirty="0"/>
              <a:t>How to evaluate?</a:t>
            </a:r>
          </a:p>
          <a:p>
            <a:pPr lvl="1"/>
            <a:r>
              <a:rPr lang="en-US" sz="2000" dirty="0"/>
              <a:t>Lots of models</a:t>
            </a:r>
          </a:p>
        </p:txBody>
      </p:sp>
      <p:pic>
        <p:nvPicPr>
          <p:cNvPr id="4" name="Picture 2" descr="data science">
            <a:extLst>
              <a:ext uri="{FF2B5EF4-FFF2-40B4-BE49-F238E27FC236}">
                <a16:creationId xmlns:a16="http://schemas.microsoft.com/office/drawing/2014/main" id="{0FD8F70D-2333-D344-9865-92AF17B6C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8143"/>
          <a:stretch/>
        </p:blipFill>
        <p:spPr bwMode="auto">
          <a:xfrm>
            <a:off x="4951459" y="2189309"/>
            <a:ext cx="3579223" cy="22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3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on productivity</a:t>
            </a: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558798"/>
            <a:ext cx="7409600" cy="18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Why is productivity important for programming?</a:t>
            </a:r>
            <a:endParaRPr sz="3200" dirty="0"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00" y="2399150"/>
            <a:ext cx="4619750" cy="26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4960300" y="2358800"/>
            <a:ext cx="35583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programmer takes between 10-15 minutes to resume 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10% of times did a programmer resume work in less than a minute.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programmer is likely to get just one uninterrupted 2-hour session in a day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86" y="0"/>
            <a:ext cx="67600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4107725" y="2423700"/>
            <a:ext cx="4186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http://bvasiles.github.io/slides/icse16talk.pdf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productivity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Caveat: Like diets, everything in moderation, individual variance exists.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</TotalTime>
  <Words>1155</Words>
  <Application>Microsoft Macintosh PowerPoint</Application>
  <PresentationFormat>On-screen Show (16:9)</PresentationFormat>
  <Paragraphs>189</Paragraphs>
  <Slides>53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Roboto</vt:lpstr>
      <vt:lpstr>Georgia</vt:lpstr>
      <vt:lpstr>Arial</vt:lpstr>
      <vt:lpstr>Simple Light</vt:lpstr>
      <vt:lpstr>Productivity: Personal and Social Software Processes</vt:lpstr>
      <vt:lpstr>Activity</vt:lpstr>
      <vt:lpstr>Productivity Drains in Workplace</vt:lpstr>
      <vt:lpstr>Typical productivity strategy</vt:lpstr>
      <vt:lpstr>Productivity Strategies</vt:lpstr>
      <vt:lpstr>Research on productivity</vt:lpstr>
      <vt:lpstr>Why is productivity important for programming?</vt:lpstr>
      <vt:lpstr>PowerPoint Presentation</vt:lpstr>
      <vt:lpstr>Personal productivity</vt:lpstr>
      <vt:lpstr>Data-Driven Productivty Studies</vt:lpstr>
      <vt:lpstr>Two Modes of Work</vt:lpstr>
      <vt:lpstr>TODO</vt:lpstr>
      <vt:lpstr>Deliberate Work</vt:lpstr>
      <vt:lpstr>On a Deliberate Work Day</vt:lpstr>
      <vt:lpstr>On a Deliberate Work Day</vt:lpstr>
      <vt:lpstr>On a Deliberate Work Day</vt:lpstr>
      <vt:lpstr>On a Deliberate Work Day</vt:lpstr>
      <vt:lpstr>On a Deliberate Work Day</vt:lpstr>
      <vt:lpstr>Deliberate Work sessions</vt:lpstr>
      <vt:lpstr>Principles and constraints</vt:lpstr>
      <vt:lpstr>Other days</vt:lpstr>
      <vt:lpstr>Implications and Issues</vt:lpstr>
      <vt:lpstr>Summary</vt:lpstr>
      <vt:lpstr>Activity</vt:lpstr>
      <vt:lpstr>Software engineering methods</vt:lpstr>
      <vt:lpstr>Personal Software Process (PSP)</vt:lpstr>
      <vt:lpstr>PSP SEI Training Course</vt:lpstr>
      <vt:lpstr>Metric Forms</vt:lpstr>
      <vt:lpstr>Accuracy of Estimation (minutes) </vt:lpstr>
      <vt:lpstr>Productivity (LOC)</vt:lpstr>
      <vt:lpstr>PSP + Team Software Process (TSP)</vt:lpstr>
      <vt:lpstr>Capability Maturity Model Integrated (CMMI)</vt:lpstr>
      <vt:lpstr>Modern Versions</vt:lpstr>
      <vt:lpstr>Codealike</vt:lpstr>
      <vt:lpstr>Codeivate (for Sublime Text 2+3)</vt:lpstr>
      <vt:lpstr>PowerPoint Presentation</vt:lpstr>
      <vt:lpstr>autogit + automark</vt:lpstr>
      <vt:lpstr>Activity</vt:lpstr>
      <vt:lpstr>Social Software Processes</vt:lpstr>
      <vt:lpstr>Github</vt:lpstr>
      <vt:lpstr>PowerPoint Presentation</vt:lpstr>
      <vt:lpstr>Stack Overflow</vt:lpstr>
      <vt:lpstr>Github Report Card</vt:lpstr>
      <vt:lpstr>TopCoder Leader Board</vt:lpstr>
      <vt:lpstr>Masterbranch              Coderbits</vt:lpstr>
      <vt:lpstr>Coderwall</vt:lpstr>
      <vt:lpstr>Geekli.st</vt:lpstr>
      <vt:lpstr>Resume?</vt:lpstr>
      <vt:lpstr>Activity</vt:lpstr>
      <vt:lpstr>Data Science for Software Engineering</vt:lpstr>
      <vt:lpstr>Data Science for Software Engineering</vt:lpstr>
      <vt:lpstr>iRec: In-Process Worker Recommendation</vt:lpstr>
      <vt:lpstr>Next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Productivity: Personal and Social Software Processes</dc:title>
  <cp:lastModifiedBy>Microsoft Office User</cp:lastModifiedBy>
  <cp:revision>35</cp:revision>
  <dcterms:modified xsi:type="dcterms:W3CDTF">2020-04-30T16:24:49Z</dcterms:modified>
</cp:coreProperties>
</file>